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03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20555-AE81-4344-A266-D0D87936BC29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ECBA5-EBC5-B34B-9616-5B754C86E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92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i.e. dad gives us a copy of a</a:t>
            </a:r>
            <a:r>
              <a:rPr lang="en-US" baseline="0" dirty="0" smtClean="0"/>
              <a:t> hair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gene, mom gives us a copy of a hair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gene, these two combine to give us whatever hair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we actually have.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ECBA5-EBC5-B34B-9616-5B754C86E9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Whiteboard</a:t>
            </a:r>
            <a:r>
              <a:rPr lang="en-US" baseline="0" smtClean="0"/>
              <a:t> work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ECBA5-EBC5-B34B-9616-5B754C86E9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2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We use it for genotypes, but can </a:t>
            </a:r>
            <a:r>
              <a:rPr lang="en-US" sz="1200" b="1" dirty="0" smtClean="0"/>
              <a:t>infer</a:t>
            </a:r>
            <a:r>
              <a:rPr lang="en-US" sz="1200" dirty="0" smtClean="0"/>
              <a:t> phenotypes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ECBA5-EBC5-B34B-9616-5B754C86E9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64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Continuing with Mendel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14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66" y="107576"/>
            <a:ext cx="8614833" cy="1336956"/>
          </a:xfrm>
        </p:spPr>
        <p:txBody>
          <a:bodyPr/>
          <a:lstStyle/>
          <a:p>
            <a:r>
              <a:rPr lang="en-US" dirty="0" smtClean="0"/>
              <a:t>How to do a </a:t>
            </a:r>
            <a:r>
              <a:rPr lang="en-US" dirty="0" err="1" smtClean="0"/>
              <a:t>Punnett</a:t>
            </a:r>
            <a:r>
              <a:rPr lang="en-US" dirty="0" smtClean="0"/>
              <a:t> Square?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Assign the trait a letter, and write LET statements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Write out the genotypes and phenotypes (if available) of the individuals that are being crossed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Complete a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Analyze the </a:t>
            </a:r>
            <a:r>
              <a:rPr lang="en-US" dirty="0" err="1" smtClean="0"/>
              <a:t>Punnett</a:t>
            </a:r>
            <a:r>
              <a:rPr lang="en-US" dirty="0" smtClean="0"/>
              <a:t> Square to answer your question and determine genotypic and phenotypic frequencies and ratios (as necessary).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Answer </a:t>
            </a:r>
            <a:r>
              <a:rPr lang="en-US" b="1" dirty="0" smtClean="0"/>
              <a:t>the question </a:t>
            </a:r>
            <a:r>
              <a:rPr lang="en-US" dirty="0" smtClean="0"/>
              <a:t>in a complete sentence.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62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0"/>
            <a:ext cx="8042276" cy="846667"/>
          </a:xfrm>
        </p:spPr>
        <p:txBody>
          <a:bodyPr/>
          <a:lstStyle/>
          <a:p>
            <a:r>
              <a:rPr lang="en-US" dirty="0"/>
              <a:t>A recap from last class: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33" y="1037167"/>
            <a:ext cx="8699500" cy="490643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Mendel found that we get two factors from each parent</a:t>
            </a:r>
          </a:p>
          <a:p>
            <a:r>
              <a:rPr lang="en-US" dirty="0" smtClean="0"/>
              <a:t>The F1 generation of a cross between a true-breeding purple-flower plant and a true-breeding white-flower plant yielded a generation of purple plants</a:t>
            </a:r>
          </a:p>
          <a:p>
            <a:endParaRPr lang="en-US" dirty="0" smtClean="0"/>
          </a:p>
          <a:p>
            <a:r>
              <a:rPr lang="en-US" dirty="0" smtClean="0"/>
              <a:t>The F2 generation showed a 3:1 distribution of purple to white flowered plants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plants must have ‘white’ factors and ‘purple’ factors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514600" y="2641600"/>
            <a:ext cx="3579813" cy="787400"/>
            <a:chOff x="192" y="576"/>
            <a:chExt cx="2255" cy="496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624"/>
              <a:ext cx="383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672"/>
              <a:ext cx="383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576"/>
              <a:ext cx="431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672" y="643"/>
              <a:ext cx="28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b="1"/>
                <a:t>X</a:t>
              </a:r>
              <a:endParaRPr lang="en-US">
                <a:latin typeface="Times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1584" y="816"/>
              <a:ext cx="3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1647825" y="3937444"/>
            <a:ext cx="5334000" cy="1287475"/>
            <a:chOff x="2064" y="624"/>
            <a:chExt cx="3360" cy="769"/>
          </a:xfrm>
        </p:grpSpPr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624"/>
              <a:ext cx="2208" cy="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672"/>
              <a:ext cx="383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2640" y="816"/>
              <a:ext cx="3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064" y="1113"/>
              <a:ext cx="45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CA" sz="1800"/>
                <a:t>F1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3198" y="1162"/>
              <a:ext cx="36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CA" sz="1800"/>
                <a:t>F2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228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= Allele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Mendel termed a ‘factor’ is what we now call an </a:t>
            </a:r>
            <a:r>
              <a:rPr lang="en-US" b="1" dirty="0" smtClean="0"/>
              <a:t>allele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 each get one ALLELE from each parent – one copy of a gene from each parent</a:t>
            </a:r>
          </a:p>
          <a:p>
            <a:r>
              <a:rPr lang="en-US" dirty="0" smtClean="0"/>
              <a:t>These two unique copies combine at fertilization to give us a pair of genes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261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Dominant and Recessive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purple factor was shown to be </a:t>
            </a:r>
            <a:r>
              <a:rPr lang="en-US" b="1" dirty="0" smtClean="0"/>
              <a:t>DOMINANT</a:t>
            </a:r>
            <a:endParaRPr lang="en-US" dirty="0" smtClean="0"/>
          </a:p>
          <a:p>
            <a:r>
              <a:rPr lang="en-US" u="sng" dirty="0" smtClean="0"/>
              <a:t>Dominant allele: </a:t>
            </a:r>
            <a:r>
              <a:rPr lang="en-US" dirty="0" smtClean="0"/>
              <a:t>the allele that, if present, is always expressed</a:t>
            </a:r>
          </a:p>
          <a:p>
            <a:r>
              <a:rPr lang="en-US" dirty="0" smtClean="0"/>
              <a:t>The white factor was shown to be </a:t>
            </a:r>
            <a:r>
              <a:rPr lang="en-US" b="1" dirty="0" smtClean="0"/>
              <a:t>RECESSIVE</a:t>
            </a:r>
          </a:p>
          <a:p>
            <a:r>
              <a:rPr lang="en-US" dirty="0"/>
              <a:t> </a:t>
            </a:r>
            <a:r>
              <a:rPr lang="en-US" u="sng" dirty="0" smtClean="0"/>
              <a:t>Recessive Allele: </a:t>
            </a:r>
            <a:r>
              <a:rPr lang="en-US" dirty="0" smtClean="0"/>
              <a:t>The allele that is expressed only if the dominant allele is not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19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605243"/>
            <a:ext cx="8042276" cy="1336956"/>
          </a:xfrm>
        </p:spPr>
        <p:txBody>
          <a:bodyPr/>
          <a:lstStyle/>
          <a:p>
            <a:r>
              <a:rPr lang="en-US" dirty="0" smtClean="0"/>
              <a:t>Let’s take a look…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46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33" y="1600201"/>
            <a:ext cx="8763000" cy="4919132"/>
          </a:xfrm>
        </p:spPr>
        <p:txBody>
          <a:bodyPr/>
          <a:lstStyle/>
          <a:p>
            <a:r>
              <a:rPr lang="en-US" sz="2800" b="1" dirty="0" smtClean="0"/>
              <a:t>Phenotype</a:t>
            </a:r>
            <a:r>
              <a:rPr lang="en-US" sz="2800" dirty="0" smtClean="0"/>
              <a:t>: An individual’s outward appearance with respect to a specific trait</a:t>
            </a:r>
          </a:p>
          <a:p>
            <a:pPr lvl="1"/>
            <a:r>
              <a:rPr lang="en-US" sz="2400" dirty="0" smtClean="0"/>
              <a:t>The characteristic being ‘expressed’</a:t>
            </a:r>
          </a:p>
          <a:p>
            <a:r>
              <a:rPr lang="en-US" sz="2800" b="1" dirty="0" smtClean="0"/>
              <a:t>Genotype: </a:t>
            </a:r>
            <a:r>
              <a:rPr lang="en-US" sz="2800" dirty="0" smtClean="0"/>
              <a:t>The genetic makeup of an individual</a:t>
            </a:r>
          </a:p>
          <a:p>
            <a:pPr lvl="1"/>
            <a:r>
              <a:rPr lang="en-US" sz="2400" dirty="0" smtClean="0"/>
              <a:t>The set of alleles carried by an individual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1526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165848"/>
            <a:ext cx="8042276" cy="1336956"/>
          </a:xfrm>
        </p:spPr>
        <p:txBody>
          <a:bodyPr/>
          <a:lstStyle/>
          <a:p>
            <a:r>
              <a:rPr lang="en-US" dirty="0" smtClean="0"/>
              <a:t>Heterozygous/Homozygous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363135"/>
            <a:ext cx="8042276" cy="43434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Homozygous: </a:t>
            </a:r>
            <a:r>
              <a:rPr lang="en-US" sz="2800" dirty="0" smtClean="0"/>
              <a:t>An individual carries two of the SAME allele for a given characteristic</a:t>
            </a:r>
          </a:p>
          <a:p>
            <a:pPr lvl="1"/>
            <a:r>
              <a:rPr lang="en-US" sz="2400" dirty="0" smtClean="0"/>
              <a:t>E.g. PP, </a:t>
            </a:r>
            <a:r>
              <a:rPr lang="en-US" sz="2400" dirty="0" err="1" smtClean="0"/>
              <a:t>pp</a:t>
            </a:r>
            <a:r>
              <a:rPr lang="en-US" sz="2400" dirty="0" smtClean="0"/>
              <a:t>, </a:t>
            </a:r>
            <a:r>
              <a:rPr lang="en-US" sz="2400" dirty="0" err="1" smtClean="0"/>
              <a:t>aa</a:t>
            </a:r>
            <a:r>
              <a:rPr lang="en-US" sz="2400" dirty="0" smtClean="0"/>
              <a:t>, DD, X</a:t>
            </a:r>
            <a:r>
              <a:rPr lang="en-US" sz="2400" baseline="30000" dirty="0" smtClean="0"/>
              <a:t>A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A</a:t>
            </a:r>
            <a:r>
              <a:rPr lang="en-US" sz="2400" dirty="0"/>
              <a:t> </a:t>
            </a:r>
            <a:r>
              <a:rPr lang="en-US" sz="2400" dirty="0" smtClean="0"/>
              <a:t> etc….</a:t>
            </a:r>
          </a:p>
          <a:p>
            <a:pPr lvl="1"/>
            <a:r>
              <a:rPr lang="en-US" sz="2400" dirty="0" smtClean="0"/>
              <a:t>Can be homozygous dominant (BB), homozygous recessive (bb) etc.</a:t>
            </a:r>
            <a:endParaRPr lang="en-US" sz="2400" dirty="0"/>
          </a:p>
          <a:p>
            <a:r>
              <a:rPr lang="en-US" sz="2800" b="1" dirty="0" smtClean="0"/>
              <a:t>Heterozygous</a:t>
            </a:r>
            <a:r>
              <a:rPr lang="en-US" sz="2800" dirty="0" smtClean="0"/>
              <a:t>: An individual carries two DIFFERENT alleles for a given characteristic</a:t>
            </a:r>
          </a:p>
          <a:p>
            <a:pPr lvl="1"/>
            <a:r>
              <a:rPr lang="en-US" sz="2400" dirty="0" smtClean="0"/>
              <a:t>E.g. </a:t>
            </a:r>
            <a:r>
              <a:rPr lang="en-US" sz="2400" dirty="0" err="1" smtClean="0"/>
              <a:t>Pp</a:t>
            </a:r>
            <a:r>
              <a:rPr lang="en-US" sz="2400" dirty="0" smtClean="0"/>
              <a:t>, </a:t>
            </a:r>
            <a:r>
              <a:rPr lang="en-US" sz="2400" dirty="0" err="1" smtClean="0"/>
              <a:t>Aa</a:t>
            </a:r>
            <a:r>
              <a:rPr lang="en-US" sz="2400" dirty="0" smtClean="0"/>
              <a:t>. </a:t>
            </a:r>
            <a:r>
              <a:rPr lang="en-US" sz="2400" dirty="0" err="1" smtClean="0"/>
              <a:t>Dd</a:t>
            </a:r>
            <a:r>
              <a:rPr lang="en-US" sz="2400" dirty="0" smtClean="0"/>
              <a:t>, X</a:t>
            </a:r>
            <a:r>
              <a:rPr lang="en-US" sz="2400" baseline="30000" dirty="0" smtClean="0"/>
              <a:t>A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B</a:t>
            </a:r>
            <a:r>
              <a:rPr lang="en-US" sz="2400" dirty="0"/>
              <a:t> </a:t>
            </a:r>
            <a:r>
              <a:rPr lang="en-US" sz="2400" dirty="0" smtClean="0"/>
              <a:t>etc…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0" y="5025675"/>
            <a:ext cx="2857500" cy="183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37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33" y="1600201"/>
            <a:ext cx="8699500" cy="47921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diagram that summarizes every possible combination of each allele from each parent; a tool for determining the probability of a single offspring having a particular genotype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2333" y="3640666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2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Mr. Sheps has two true breeding pea plants, one with round seeds which is a dominant trait, and one with  wrinkled seeds.</a:t>
            </a:r>
          </a:p>
          <a:p>
            <a:r>
              <a:rPr lang="en-US" dirty="0" smtClean="0"/>
              <a:t> How many plants will have wrinkled seeds in the F</a:t>
            </a:r>
            <a:r>
              <a:rPr lang="en-US" baseline="-25000" dirty="0" smtClean="0"/>
              <a:t>1</a:t>
            </a:r>
            <a:r>
              <a:rPr lang="en-US" dirty="0" smtClean="0"/>
              <a:t> generation?</a:t>
            </a:r>
          </a:p>
          <a:p>
            <a:r>
              <a:rPr lang="en-US" dirty="0" smtClean="0"/>
              <a:t> Approximately how many will have wrinkled seeds in the F</a:t>
            </a:r>
            <a:r>
              <a:rPr lang="en-US" baseline="-25000" dirty="0" smtClean="0"/>
              <a:t>2</a:t>
            </a:r>
            <a:r>
              <a:rPr lang="en-US" dirty="0" smtClean="0"/>
              <a:t> generation if he has 500 seedlings?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06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444</TotalTime>
  <Words>497</Words>
  <Application>Microsoft Macintosh PowerPoint</Application>
  <PresentationFormat>On-screen Show (4:3)</PresentationFormat>
  <Paragraphs>50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Continuing with Mendel</vt:lpstr>
      <vt:lpstr>A recap from last class:</vt:lpstr>
      <vt:lpstr>Factor = Allele</vt:lpstr>
      <vt:lpstr>Dominant and Recessive</vt:lpstr>
      <vt:lpstr>Let’s take a look…</vt:lpstr>
      <vt:lpstr>PowerPoint Presentation</vt:lpstr>
      <vt:lpstr>Heterozygous/Homozygous</vt:lpstr>
      <vt:lpstr>Punnett Square</vt:lpstr>
      <vt:lpstr>How can we use it?</vt:lpstr>
      <vt:lpstr>How to do a Punnett Square?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Continuing with Mendel</dc:title>
  <dc:creator>David Sheps</dc:creator>
  <cp:lastModifiedBy>David Sheps</cp:lastModifiedBy>
  <cp:revision>10</cp:revision>
  <dcterms:created xsi:type="dcterms:W3CDTF">2012-03-16T17:17:55Z</dcterms:created>
  <dcterms:modified xsi:type="dcterms:W3CDTF">2012-03-19T05:35:04Z</dcterms:modified>
</cp:coreProperties>
</file>